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Traficante" userId="316fe139-ba24-4acd-b494-85ca9cfb62a5" providerId="ADAL" clId="{9C580EA6-20D0-4266-87E0-84ABBA07480B}"/>
    <pc:docChg chg="modSld">
      <pc:chgData name="Tracy Traficante" userId="316fe139-ba24-4acd-b494-85ca9cfb62a5" providerId="ADAL" clId="{9C580EA6-20D0-4266-87E0-84ABBA07480B}" dt="2024-12-20T14:26:32.729" v="1" actId="113"/>
      <pc:docMkLst>
        <pc:docMk/>
      </pc:docMkLst>
      <pc:sldChg chg="modSp mod">
        <pc:chgData name="Tracy Traficante" userId="316fe139-ba24-4acd-b494-85ca9cfb62a5" providerId="ADAL" clId="{9C580EA6-20D0-4266-87E0-84ABBA07480B}" dt="2024-12-20T14:26:32.729" v="1" actId="113"/>
        <pc:sldMkLst>
          <pc:docMk/>
          <pc:sldMk cId="1835197463" sldId="256"/>
        </pc:sldMkLst>
        <pc:spChg chg="mod">
          <ac:chgData name="Tracy Traficante" userId="316fe139-ba24-4acd-b494-85ca9cfb62a5" providerId="ADAL" clId="{9C580EA6-20D0-4266-87E0-84ABBA07480B}" dt="2024-12-20T14:26:32.729" v="1" actId="113"/>
          <ac:spMkLst>
            <pc:docMk/>
            <pc:sldMk cId="1835197463" sldId="256"/>
            <ac:spMk id="4" creationId="{807EEC67-D404-39F5-3F16-AC9D1CD620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2A6D-C442-188E-BF26-237C7D3E5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2398B-FA8F-B81D-0A4E-78F47E331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EDF0-2E5F-F719-76BC-30EC0489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D6C5-513F-5A32-AD33-417698C2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7BEB-3AD4-782A-3660-DD7EEC87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8F68-AC55-6350-C44F-8FD842D6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42FCE-1F13-B327-6B68-B62CA0C27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FE719-9D1E-DF07-2949-EAF60840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FFFA-34E3-BF96-8C4F-64B1DB59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ACEB-3F11-12B6-474C-E21DD8BD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7F70F-D8BD-B0EB-9F0E-B7584A268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14FEC-6815-4DE3-61E4-C81CDB218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690D-3322-BC3D-AB22-CFF3FD75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0FE3-7F92-2FB2-79F1-3A5DE7B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AD60-4C80-296E-69A9-541F0536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632C-57AD-0AFE-899B-B6C5E916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D33B-FC5F-7F4E-B57D-1B94A2EEC8F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A7956-9DDD-CD96-5768-01A61E18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3E57-987A-2334-877F-E62F82A7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A2F-0BD8-DC4B-8794-E68E3DE59F8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black and red logo&#10;&#10;Description automatically generated">
            <a:extLst>
              <a:ext uri="{FF2B5EF4-FFF2-40B4-BE49-F238E27FC236}">
                <a16:creationId xmlns:a16="http://schemas.microsoft.com/office/drawing/2014/main" id="{31B0434C-7253-7612-453F-203245055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" y="2642616"/>
            <a:ext cx="10893552" cy="1572768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B647443-CD6A-1B7B-9E14-143D1A88A317}"/>
              </a:ext>
            </a:extLst>
          </p:cNvPr>
          <p:cNvSpPr/>
          <p:nvPr userDrawn="1"/>
        </p:nvSpPr>
        <p:spPr>
          <a:xfrm>
            <a:off x="-20626" y="-6875"/>
            <a:ext cx="9364006" cy="1326911"/>
          </a:xfrm>
          <a:custGeom>
            <a:avLst/>
            <a:gdLst>
              <a:gd name="connsiteX0" fmla="*/ 0 w 9364006"/>
              <a:gd name="connsiteY0" fmla="*/ 6875 h 1326911"/>
              <a:gd name="connsiteX1" fmla="*/ 20626 w 9364006"/>
              <a:gd name="connsiteY1" fmla="*/ 1326911 h 1326911"/>
              <a:gd name="connsiteX2" fmla="*/ 9364006 w 9364006"/>
              <a:gd name="connsiteY2" fmla="*/ 715019 h 1326911"/>
              <a:gd name="connsiteX3" fmla="*/ 2667573 w 9364006"/>
              <a:gd name="connsiteY3" fmla="*/ 0 h 1326911"/>
              <a:gd name="connsiteX4" fmla="*/ 0 w 9364006"/>
              <a:gd name="connsiteY4" fmla="*/ 6875 h 13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4006" h="1326911">
                <a:moveTo>
                  <a:pt x="0" y="6875"/>
                </a:moveTo>
                <a:lnTo>
                  <a:pt x="20626" y="1326911"/>
                </a:lnTo>
                <a:lnTo>
                  <a:pt x="9364006" y="715019"/>
                </a:lnTo>
                <a:lnTo>
                  <a:pt x="2667573" y="0"/>
                </a:lnTo>
                <a:lnTo>
                  <a:pt x="0" y="6875"/>
                </a:lnTo>
                <a:close/>
              </a:path>
            </a:pathLst>
          </a:custGeom>
          <a:solidFill>
            <a:srgbClr val="DB2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291CC0-DA7F-B5B9-435F-5616C3E662FB}"/>
              </a:ext>
            </a:extLst>
          </p:cNvPr>
          <p:cNvSpPr/>
          <p:nvPr userDrawn="1"/>
        </p:nvSpPr>
        <p:spPr>
          <a:xfrm>
            <a:off x="3685101" y="5534526"/>
            <a:ext cx="8518358" cy="1333787"/>
          </a:xfrm>
          <a:custGeom>
            <a:avLst/>
            <a:gdLst>
              <a:gd name="connsiteX0" fmla="*/ 8518358 w 8518358"/>
              <a:gd name="connsiteY0" fmla="*/ 1320036 h 1333787"/>
              <a:gd name="connsiteX1" fmla="*/ 8518358 w 8518358"/>
              <a:gd name="connsiteY1" fmla="*/ 0 h 1333787"/>
              <a:gd name="connsiteX2" fmla="*/ 0 w 8518358"/>
              <a:gd name="connsiteY2" fmla="*/ 563766 h 1333787"/>
              <a:gd name="connsiteX3" fmla="*/ 7088319 w 8518358"/>
              <a:gd name="connsiteY3" fmla="*/ 1333787 h 1333787"/>
              <a:gd name="connsiteX4" fmla="*/ 8518358 w 8518358"/>
              <a:gd name="connsiteY4" fmla="*/ 1320036 h 13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8358" h="1333787">
                <a:moveTo>
                  <a:pt x="8518358" y="1320036"/>
                </a:moveTo>
                <a:lnTo>
                  <a:pt x="8518358" y="0"/>
                </a:lnTo>
                <a:lnTo>
                  <a:pt x="0" y="563766"/>
                </a:lnTo>
                <a:lnTo>
                  <a:pt x="7088319" y="1333787"/>
                </a:lnTo>
                <a:lnTo>
                  <a:pt x="8518358" y="1320036"/>
                </a:lnTo>
                <a:close/>
              </a:path>
            </a:pathLst>
          </a:custGeom>
          <a:solidFill>
            <a:srgbClr val="DB2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066F11-C354-9072-631F-F2A44D358366}"/>
              </a:ext>
            </a:extLst>
          </p:cNvPr>
          <p:cNvSpPr/>
          <p:nvPr userDrawn="1"/>
        </p:nvSpPr>
        <p:spPr>
          <a:xfrm>
            <a:off x="3829480" y="-20626"/>
            <a:ext cx="8373979" cy="914400"/>
          </a:xfrm>
          <a:custGeom>
            <a:avLst/>
            <a:gdLst>
              <a:gd name="connsiteX0" fmla="*/ 8373979 w 8373979"/>
              <a:gd name="connsiteY0" fmla="*/ 914400 h 914400"/>
              <a:gd name="connsiteX1" fmla="*/ 8373979 w 8373979"/>
              <a:gd name="connsiteY1" fmla="*/ 914400 h 914400"/>
              <a:gd name="connsiteX2" fmla="*/ 8373979 w 8373979"/>
              <a:gd name="connsiteY2" fmla="*/ 6876 h 914400"/>
              <a:gd name="connsiteX3" fmla="*/ 0 w 8373979"/>
              <a:gd name="connsiteY3" fmla="*/ 0 h 914400"/>
              <a:gd name="connsiteX4" fmla="*/ 8373979 w 8373979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3979" h="914400">
                <a:moveTo>
                  <a:pt x="8373979" y="914400"/>
                </a:moveTo>
                <a:lnTo>
                  <a:pt x="8373979" y="914400"/>
                </a:lnTo>
                <a:lnTo>
                  <a:pt x="8373979" y="6876"/>
                </a:lnTo>
                <a:lnTo>
                  <a:pt x="0" y="0"/>
                </a:lnTo>
                <a:lnTo>
                  <a:pt x="8373979" y="91440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BD0013-2782-5B89-26FA-AAEC5192D32D}"/>
              </a:ext>
            </a:extLst>
          </p:cNvPr>
          <p:cNvSpPr/>
          <p:nvPr userDrawn="1"/>
        </p:nvSpPr>
        <p:spPr>
          <a:xfrm>
            <a:off x="-20626" y="5843910"/>
            <a:ext cx="9604638" cy="1038153"/>
          </a:xfrm>
          <a:custGeom>
            <a:avLst/>
            <a:gdLst>
              <a:gd name="connsiteX0" fmla="*/ 0 w 9604638"/>
              <a:gd name="connsiteY0" fmla="*/ 0 h 1038153"/>
              <a:gd name="connsiteX1" fmla="*/ 0 w 9604638"/>
              <a:gd name="connsiteY1" fmla="*/ 1031278 h 1038153"/>
              <a:gd name="connsiteX2" fmla="*/ 9604638 w 9604638"/>
              <a:gd name="connsiteY2" fmla="*/ 1038153 h 1038153"/>
              <a:gd name="connsiteX3" fmla="*/ 0 w 9604638"/>
              <a:gd name="connsiteY3" fmla="*/ 0 h 10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4638" h="1038153">
                <a:moveTo>
                  <a:pt x="0" y="0"/>
                </a:moveTo>
                <a:lnTo>
                  <a:pt x="0" y="1031278"/>
                </a:lnTo>
                <a:lnTo>
                  <a:pt x="9604638" y="1038153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9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092C-9EEC-AF53-E7DC-A1CCAC63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7D3A-8D78-0220-1314-185449CEA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4876-26F8-00F3-2FBA-E3A3D0BD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580C-8876-EE55-5C38-63EE1818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C8A0-F660-0B73-DB51-4BA79A31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0383-CA54-C937-DF3E-629ABB2D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432F-D806-D905-76B4-F4D1CBAA0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8A2D-43F5-8687-1471-20C177EB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A17B-E4E1-0B3A-1F89-56745DA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B3CEE-F3ED-FEC5-9F7D-D2502E0A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5C6E-1A5F-86DD-3422-19003B60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B797-1EC9-8F9D-FCF6-81A3030F9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8C8B6-1B9F-77AB-B9A5-A2C8685D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5A43-9C4D-33AE-23EC-110413BB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A651A-EC9D-F62F-7CCE-6C42E4B1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69E9E-F0AC-49C2-5E41-AFA8F2D9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1B7E-E8A5-6186-D700-F8CBC906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DEDA-50CE-EE09-45C3-28EDAFDCE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D1CC0-A3E3-C7C3-C3EE-C17BA5DF7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A15FB-8F9D-062D-E33F-953A9713C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B6AF4-BB9E-0D91-F00F-B8C76F5B5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8F9FE-70FD-0970-0BC6-CC56B14A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C90F4-1367-3891-F905-16DE5F1C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AB21D-BAF2-443B-378A-A02960D8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C3D-4B10-1DBD-D347-99744911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29956-0B9A-04F9-1EE5-2EC0D444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5426F-38FA-866E-43C1-8C71770E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BD1D7-001A-6A8C-DB19-56BA14CF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8139D-B7CF-6214-39FE-03AB59C0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8A551-9A3F-4066-1F4C-F4C305ED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C4027-141F-4449-3685-B3E7DCD6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026A-8E36-5556-A535-5D8C01CE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E3F1-4CF2-C37E-AA88-04E0CB0B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4CD8E-4983-CEF6-B2DF-1EBB93FB4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34BDD-AD4A-E3FA-334B-F2D32629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A5248-B558-EB5A-AABB-7F371A60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9733B-CF32-8509-1211-B8E4B481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5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2E27-04C8-C04F-3157-0E3BA57A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F8800-CAEA-B678-905F-559ED20E3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E37A-8D52-D60C-ABE2-283C290E9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A6149-3CD2-26CC-B2E7-1CE0F988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A292D-D520-C926-A9E5-0B97FAEB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88B82-F501-06FC-F5B1-CD6A6B5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8103B-C5FA-1ED2-10D4-794F69ED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CCA15-D003-B354-6D2C-F8A5C314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08D1-7E45-5A48-A7E9-FD5C3DDE0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CEB9-78D1-4795-8F45-0CADA1EAA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A4BF9-FDB6-D5CB-FEFB-ADCEAC40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4D507-90BE-F28D-3C19-B0DE8C57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C7B2-6C4A-448E-999F-7E7E8414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red logo&#10;&#10;Description automatically generated">
            <a:extLst>
              <a:ext uri="{FF2B5EF4-FFF2-40B4-BE49-F238E27FC236}">
                <a16:creationId xmlns:a16="http://schemas.microsoft.com/office/drawing/2014/main" id="{DAF6F470-F502-E079-FDE2-63E7CEEB1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2642616"/>
            <a:ext cx="10893552" cy="1572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00DAD-C831-7868-C4C7-C3ED2FDEFF89}"/>
              </a:ext>
            </a:extLst>
          </p:cNvPr>
          <p:cNvSpPr txBox="1"/>
          <p:nvPr/>
        </p:nvSpPr>
        <p:spPr>
          <a:xfrm>
            <a:off x="649224" y="4426243"/>
            <a:ext cx="10893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RPM 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A GUARANTEED PATH TO PROFIT</a:t>
            </a:r>
          </a:p>
        </p:txBody>
      </p:sp>
    </p:spTree>
    <p:extLst>
      <p:ext uri="{BB962C8B-B14F-4D97-AF65-F5344CB8AC3E}">
        <p14:creationId xmlns:p14="http://schemas.microsoft.com/office/powerpoint/2010/main" val="118070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A9DA69-8F60-3FA3-84AC-BAC2766C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96" y="1887929"/>
            <a:ext cx="3909060" cy="25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6CC2BD-3309-1BEC-23CB-35EB8729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1877505"/>
            <a:ext cx="347472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083E08-4224-F213-5049-DDB5FF62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4" y="1877505"/>
            <a:ext cx="390906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00517-44C0-A88C-966D-8B7F5172554D}"/>
              </a:ext>
            </a:extLst>
          </p:cNvPr>
          <p:cNvSpPr txBox="1"/>
          <p:nvPr/>
        </p:nvSpPr>
        <p:spPr>
          <a:xfrm>
            <a:off x="1871869" y="441379"/>
            <a:ext cx="84482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A06BA"/>
                </a:solidFill>
                <a:latin typeface="Viner Hand ITC" panose="03070502030502020203" pitchFamily="66" charset="0"/>
              </a:rPr>
              <a:t>RPM</a:t>
            </a:r>
            <a:r>
              <a:rPr lang="en-US" sz="4400" b="1" i="1" dirty="0">
                <a:solidFill>
                  <a:srgbClr val="0A06BA"/>
                </a:solidFill>
                <a:latin typeface="Viner Hand ITC" panose="03070502030502020203" pitchFamily="66" charset="0"/>
              </a:rPr>
              <a:t>…SORRY NOT TODAY! </a:t>
            </a:r>
          </a:p>
          <a:p>
            <a:pPr algn="ctr"/>
            <a:r>
              <a:rPr lang="en-US" sz="4400" b="1" dirty="0">
                <a:solidFill>
                  <a:srgbClr val="0A06BA"/>
                </a:solidFill>
                <a:latin typeface="Viner Hand ITC" panose="03070502030502020203" pitchFamily="66" charset="0"/>
              </a:rPr>
              <a:t>Winter woes…AH BUT WAIT!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7F5F6-FE21-48F4-A0AF-3F586364E31D}"/>
              </a:ext>
            </a:extLst>
          </p:cNvPr>
          <p:cNvSpPr txBox="1"/>
          <p:nvPr/>
        </p:nvSpPr>
        <p:spPr>
          <a:xfrm>
            <a:off x="0" y="4560695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cap="all" dirty="0">
                <a:solidFill>
                  <a:srgbClr val="0A06BA"/>
                </a:solidFill>
              </a:rPr>
              <a:t>The Winter hack…</a:t>
            </a:r>
          </a:p>
          <a:p>
            <a:pPr algn="ctr"/>
            <a:r>
              <a:rPr lang="en-US" sz="2800" b="1" dirty="0"/>
              <a:t>for </a:t>
            </a:r>
            <a:r>
              <a:rPr lang="en-US" sz="2800" b="1" u="sng" dirty="0"/>
              <a:t>Unelko RPM </a:t>
            </a:r>
            <a:r>
              <a:rPr lang="en-US" sz="2800" b="1" dirty="0"/>
              <a:t>water-based products to help battle the cold weather freezing…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858BE-8124-9982-695C-4AC62542635E}"/>
              </a:ext>
            </a:extLst>
          </p:cNvPr>
          <p:cNvSpPr txBox="1"/>
          <p:nvPr/>
        </p:nvSpPr>
        <p:spPr>
          <a:xfrm flipV="1">
            <a:off x="2560308" y="-732899"/>
            <a:ext cx="4527830" cy="55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7EEC67-D404-39F5-3F16-AC9D1CD6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30095"/>
            <a:ext cx="12191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As a real-world notation, some defined limitations…below 32° it starts to become more challenging and as you approach the 20°s and lower the answer is sorry, not today.</a:t>
            </a:r>
          </a:p>
        </p:txBody>
      </p:sp>
    </p:spTree>
    <p:extLst>
      <p:ext uri="{BB962C8B-B14F-4D97-AF65-F5344CB8AC3E}">
        <p14:creationId xmlns:p14="http://schemas.microsoft.com/office/powerpoint/2010/main" val="183519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opropyl Alcohol Grade 99 Anhydrous  (IPA) - 2 gallon case">
            <a:extLst>
              <a:ext uri="{FF2B5EF4-FFF2-40B4-BE49-F238E27FC236}">
                <a16:creationId xmlns:a16="http://schemas.microsoft.com/office/drawing/2014/main" id="{4030D407-FA3C-0E76-7AA3-5585D79D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15" y="4147930"/>
            <a:ext cx="2710070" cy="27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5722F-A1F3-2F92-969C-B7C4F2B2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33" y="4747635"/>
            <a:ext cx="5400047" cy="1714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B6032-F0E6-A049-C4F2-3E4D69ABE7A3}"/>
              </a:ext>
            </a:extLst>
          </p:cNvPr>
          <p:cNvSpPr txBox="1"/>
          <p:nvPr/>
        </p:nvSpPr>
        <p:spPr>
          <a:xfrm>
            <a:off x="755374" y="161313"/>
            <a:ext cx="109827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cap="all" dirty="0">
                <a:solidFill>
                  <a:srgbClr val="0A06BA"/>
                </a:solidFill>
              </a:rPr>
              <a:t>The Winter hack…</a:t>
            </a:r>
          </a:p>
          <a:p>
            <a:pPr algn="ctr"/>
            <a:r>
              <a:rPr lang="en-US" sz="3600" b="1" dirty="0"/>
              <a:t>Add 3% to 8% alcohol to </a:t>
            </a:r>
          </a:p>
          <a:p>
            <a:pPr algn="ctr"/>
            <a:r>
              <a:rPr lang="en-US" sz="3600" b="1" dirty="0"/>
              <a:t>REPEL, Limescale Remover and even the PreCleaner</a:t>
            </a:r>
          </a:p>
          <a:p>
            <a:pPr algn="ctr"/>
            <a:r>
              <a:rPr lang="en-US" sz="3200" b="1" dirty="0"/>
              <a:t>NOTE: Example: 32oz. add 2 to 3 ounces of Isopropyl alcohol</a:t>
            </a:r>
          </a:p>
          <a:p>
            <a:pPr algn="ctr"/>
            <a:r>
              <a:rPr lang="en-US" sz="3200" b="1" i="1" u="sng" cap="all" dirty="0">
                <a:solidFill>
                  <a:srgbClr val="FF0000"/>
                </a:solidFill>
              </a:rPr>
              <a:t>IMPORTANT NOTE: PRO15 is alcohol based. </a:t>
            </a:r>
          </a:p>
          <a:p>
            <a:pPr algn="ctr"/>
            <a:r>
              <a:rPr lang="en-US" sz="3200" b="1" i="1" u="sng" cap="all" dirty="0">
                <a:solidFill>
                  <a:srgbClr val="FF0000"/>
                </a:solidFill>
              </a:rPr>
              <a:t>IT WILL NOT FREEZE AND SHOULD NOT BE MODIFIED</a:t>
            </a:r>
          </a:p>
          <a:p>
            <a:endParaRPr lang="en-US" sz="1200" b="1" dirty="0"/>
          </a:p>
          <a:p>
            <a:pPr algn="ctr"/>
            <a:r>
              <a:rPr lang="en-US" sz="3600" b="1" dirty="0">
                <a:highlight>
                  <a:srgbClr val="FFFF00"/>
                </a:highlight>
              </a:rPr>
              <a:t>Below is only a reference for an alcohol option…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1183E-F844-7C18-2DB6-BA7D0D235FFC}"/>
              </a:ext>
            </a:extLst>
          </p:cNvPr>
          <p:cNvSpPr txBox="1"/>
          <p:nvPr/>
        </p:nvSpPr>
        <p:spPr>
          <a:xfrm>
            <a:off x="5217959" y="4316297"/>
            <a:ext cx="383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Available through Walmart</a:t>
            </a:r>
          </a:p>
        </p:txBody>
      </p:sp>
    </p:spTree>
    <p:extLst>
      <p:ext uri="{BB962C8B-B14F-4D97-AF65-F5344CB8AC3E}">
        <p14:creationId xmlns:p14="http://schemas.microsoft.com/office/powerpoint/2010/main" val="215849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Viner Hand ITC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Lebowitz</dc:creator>
  <cp:lastModifiedBy>Tracy Traficante</cp:lastModifiedBy>
  <cp:revision>2</cp:revision>
  <dcterms:created xsi:type="dcterms:W3CDTF">2024-01-17T20:42:53Z</dcterms:created>
  <dcterms:modified xsi:type="dcterms:W3CDTF">2024-12-20T14:26:41Z</dcterms:modified>
</cp:coreProperties>
</file>